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9850" cx="9144000"/>
  <p:notesSz cx="9144000" cy="5149850"/>
  <p:embeddedFontLst>
    <p:embeddedFont>
      <p:font typeface="Proxima Nov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8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8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30538" y="644525"/>
            <a:ext cx="3082925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91088"/>
            <a:ext cx="3962400" cy="258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030538" y="644525"/>
            <a:ext cx="3082925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a279634a6_0_30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a279634a6_0_30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ca279634a6_0_30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a8c2acce6_0_106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a8c2acce6_0_106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ca8c2acce6_0_106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8cbd527ac_0_99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8cbd527ac_0_99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c8cbd527ac_0_99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a8c2acce6_0_98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a8c2acce6_0_98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ca8c2acce6_0_98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8cbd527ac_0_43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8cbd527ac_0_43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c8cbd527ac_0_43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a8c2acce6_0_0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a8c2acce6_0_0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ca8c2acce6_0_0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a8d928329_2_7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a8d928329_2_7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a8d928329_2_7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a8c2acce6_0_67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a8c2acce6_0_67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ca8c2acce6_0_67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a8c2acce6_0_75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a8c2acce6_0_75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ca8c2acce6_0_75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a279634a6_0_8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a279634a6_0_8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ca279634a6_0_8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a8c2acce6_0_12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a8c2acce6_0_12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ca8c2acce6_0_12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a279634a6_0_103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a279634a6_0_103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ca279634a6_0_103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a8d928329_0_20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a8d928329_0_20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ca8d928329_0_20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a8c2acce6_0_90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a8c2acce6_0_90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a8c2acce6_0_90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8cbd527ac_0_54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8cbd527ac_0_54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c8cbd527ac_0_54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8cbd527ac_0_59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8cbd527ac_0_59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c8cbd527ac_0_59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:notes"/>
          <p:cNvSpPr/>
          <p:nvPr>
            <p:ph idx="2" type="sldImg"/>
          </p:nvPr>
        </p:nvSpPr>
        <p:spPr>
          <a:xfrm>
            <a:off x="3030538" y="644525"/>
            <a:ext cx="3082925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 txBox="1"/>
          <p:nvPr>
            <p:ph idx="12" type="sldNum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a8c2acce6_0_8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ca8c2acce6_0_8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ca8c2acce6_0_8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cbd527ac_0_1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cbd527ac_0_1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c8cbd527ac_0_1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279634a6_0_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279634a6_0_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ca279634a6_0_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a8c2acce6_0_114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a8c2acce6_0_114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ca8c2acce6_0_114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279634a6_0_4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279634a6_0_4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ca279634a6_0_4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8cbd527ac_0_72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8cbd527ac_0_72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c8cbd527ac_0_72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8cbd527ac_0_11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8cbd527ac_0_11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c8cbd527ac_0_11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8cbd527ac_0_20:notes"/>
          <p:cNvSpPr/>
          <p:nvPr>
            <p:ph idx="2" type="sldImg"/>
          </p:nvPr>
        </p:nvSpPr>
        <p:spPr>
          <a:xfrm>
            <a:off x="3030538" y="644525"/>
            <a:ext cx="30828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8cbd527ac_0_20:notes"/>
          <p:cNvSpPr txBox="1"/>
          <p:nvPr>
            <p:ph idx="1" type="body"/>
          </p:nvPr>
        </p:nvSpPr>
        <p:spPr>
          <a:xfrm>
            <a:off x="914400" y="2478088"/>
            <a:ext cx="7315200" cy="20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c8cbd527ac_0_20:notes"/>
          <p:cNvSpPr txBox="1"/>
          <p:nvPr>
            <p:ph idx="12" type="sldNum"/>
          </p:nvPr>
        </p:nvSpPr>
        <p:spPr>
          <a:xfrm>
            <a:off x="5180013" y="4891088"/>
            <a:ext cx="3962400" cy="25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sposition personnalisée">
  <p:cSld name="10_Disposition personnalisé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title"/>
          </p:nvPr>
        </p:nvSpPr>
        <p:spPr>
          <a:xfrm>
            <a:off x="653736" y="4382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84B6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position personnalisée">
  <p:cSld name="6_Disposition personnalisé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6583680" y="478936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653736" y="4382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position personnalisée">
  <p:cSld name="8_Disposition personnalisé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isposition personnalisée">
  <p:cSld name="14_Disposition personnalisé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Disposition personnalisée">
  <p:cSld name="17_Disposition personnalisé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Disposition personnalisée">
  <p:cSld name="18_Disposition personnalisé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Disposition personnalisée">
  <p:cSld name="19_Disposition personnalisé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Disposition personnalisée">
  <p:cSld name="16_Disposition personnalisé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position personnalisée">
  <p:cSld name="5_Disposition personnalisé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1254173" y="299290"/>
            <a:ext cx="663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rgbClr val="1F72E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isposition personnalisée">
  <p:cSld name="7_Disposition personnalisé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6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7045515" y="1192106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/>
          <p:nvPr/>
        </p:nvSpPr>
        <p:spPr>
          <a:xfrm>
            <a:off x="7045515" y="1602592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6583680" y="478936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628652" y="274181"/>
            <a:ext cx="5305619" cy="521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700">
                <a:solidFill>
                  <a:srgbClr val="5930F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/>
          <p:nvPr/>
        </p:nvSpPr>
        <p:spPr>
          <a:xfrm>
            <a:off x="0" y="1"/>
            <a:ext cx="146304" cy="5149850"/>
          </a:xfrm>
          <a:prstGeom prst="rect">
            <a:avLst/>
          </a:prstGeom>
          <a:solidFill>
            <a:srgbClr val="40E5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5698" y="3657014"/>
            <a:ext cx="708096" cy="70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698" y="409955"/>
            <a:ext cx="249400" cy="249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667512" y="1156718"/>
            <a:ext cx="6620827" cy="3817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2487444" y="1600331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7045515" y="623135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657797" y="587747"/>
            <a:ext cx="6620827" cy="3817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7045515" y="1956742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487444" y="1954481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045515" y="2313005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2477729" y="2313005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7035800" y="2838575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657797" y="2803187"/>
            <a:ext cx="6620827" cy="3817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7035800" y="3446431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57797" y="3411043"/>
            <a:ext cx="6620827" cy="3817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045515" y="3833716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2487444" y="3831455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7045515" y="4187866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487444" y="4185605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7045515" y="4544129"/>
            <a:ext cx="730498" cy="310981"/>
          </a:xfrm>
          <a:prstGeom prst="roundRect">
            <a:avLst>
              <a:gd fmla="val 16667" name="adj"/>
            </a:avLst>
          </a:prstGeom>
          <a:solidFill>
            <a:srgbClr val="40E5B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477729" y="4541868"/>
            <a:ext cx="4800895" cy="3155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1740000" dist="63500">
              <a:srgbClr val="000000">
                <a:alpha val="1882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isposition personnalisée">
  <p:cSld name="11_Disposition personnalisé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936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653736" y="4382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84B6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76068" y="1093116"/>
            <a:ext cx="8391862" cy="3002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5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84B6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isposition personnalisée">
  <p:cSld name="15_Disposition personnalisé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Disposition personnalisée">
  <p:cSld name="13_Disposition personnalisé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1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694615" y="4034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position personnalisée">
  <p:cSld name="4_Disposition personnalisé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1924396" y="2290775"/>
            <a:ext cx="6635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 b="0" u="none"/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924396" y="2815454"/>
            <a:ext cx="6117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84B6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76068" y="1069366"/>
            <a:ext cx="8391862" cy="3002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5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Disposition personnalisée">
  <p:cSld name="12_Disposition personnalisé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2739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6583680" y="478936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653736" y="438225"/>
            <a:ext cx="66356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911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746015" y="4539646"/>
            <a:ext cx="281472" cy="328942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360003" y="4939809"/>
            <a:ext cx="1050610" cy="879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254173" y="299290"/>
            <a:ext cx="6635653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84B6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76068" y="1069366"/>
            <a:ext cx="8391862" cy="3002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50" u="none" cap="none" strike="noStrike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Relationship Id="rId7" Type="http://schemas.openxmlformats.org/officeDocument/2006/relationships/image" Target="../media/image49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58475">
            <a:off x="1865056" y="-230863"/>
            <a:ext cx="5072776" cy="410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3758521" y="2241363"/>
            <a:ext cx="1626900" cy="375600"/>
          </a:xfrm>
          <a:prstGeom prst="rect">
            <a:avLst/>
          </a:prstGeom>
          <a:solidFill>
            <a:srgbClr val="CAEF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833625" y="618875"/>
            <a:ext cx="7056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200">
                <a:solidFill>
                  <a:schemeClr val="dk1"/>
                </a:solidFill>
              </a:rPr>
              <a:t>Challenge Rakuten: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200">
                <a:solidFill>
                  <a:schemeClr val="dk1"/>
                </a:solidFill>
              </a:rPr>
              <a:t>Classification de produits e-commerce par leur désignations et images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8231" y="419891"/>
            <a:ext cx="427492" cy="42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7083" y="3939111"/>
            <a:ext cx="151631" cy="15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1059" y="2770927"/>
            <a:ext cx="3194892" cy="148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3746800" y="2303636"/>
            <a:ext cx="16434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r>
            <a:r>
              <a:rPr b="1" i="0" lang="fr-FR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</a:t>
            </a:r>
            <a:r>
              <a:rPr b="1"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r>
              <a:rPr b="1" i="0" lang="fr-FR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/202</a:t>
            </a:r>
            <a:r>
              <a:rPr b="1"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620" y="670093"/>
            <a:ext cx="409575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6838225" y="2526791"/>
            <a:ext cx="16434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 sz="16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Promo: jan21bc</a:t>
            </a:r>
            <a:endParaRPr b="1" sz="1600" u="sng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Julien Juhel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Aylin Kaya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Damien Le Dirach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Manh Nguyen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Identification des caractéristiques principales des images par classe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225" y="1114650"/>
            <a:ext cx="3330325" cy="34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150" y="1151250"/>
            <a:ext cx="3277482" cy="34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635890" y="21887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Préparation des données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192950" y="653100"/>
            <a:ext cx="58347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Nettoyage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du dataset (Texte):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remplacement des NA (35% des descriptions)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re-codage des caractères spéciaux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suppression balises HTML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suppression des stop words (articles..)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Création des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(Texte):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utilisation de REGEX pour identifier (unités de mesures..)</a:t>
            </a:r>
            <a:endParaRPr sz="700">
              <a:solidFill>
                <a:schemeClr val="dk1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scoring TF-IDF de chaque classe (1 article = 27 scores)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Création des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(Image):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moyenne des pixels en canal de couleur R / G / B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pourcentage de pixel Noir / Blanc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Création d'un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générateur de données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(Image):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charger les images lorsque le réseau en a besoin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leur appliquer une transformation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zoom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dans le range [0.5,1.0] pour enlever la grande partie blanche autour d'objets et une transformation de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redimensionnement</a:t>
            </a:r>
            <a:endParaRPr b="1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0" l="0" r="44586" t="0"/>
          <a:stretch/>
        </p:blipFill>
        <p:spPr>
          <a:xfrm>
            <a:off x="5332397" y="33713"/>
            <a:ext cx="2059799" cy="67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 rotWithShape="1">
          <a:blip r:embed="rId4">
            <a:alphaModFix/>
          </a:blip>
          <a:srcRect b="0" l="0" r="0" t="46958"/>
          <a:stretch/>
        </p:blipFill>
        <p:spPr>
          <a:xfrm>
            <a:off x="6929175" y="872451"/>
            <a:ext cx="2059799" cy="74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148" y="1685937"/>
            <a:ext cx="2168099" cy="62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6">
            <a:alphaModFix/>
          </a:blip>
          <a:srcRect b="0" l="0" r="0" t="14726"/>
          <a:stretch/>
        </p:blipFill>
        <p:spPr>
          <a:xfrm>
            <a:off x="6975900" y="2383000"/>
            <a:ext cx="2168100" cy="78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2398" y="2882311"/>
            <a:ext cx="1289310" cy="94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8141" y="3935275"/>
            <a:ext cx="1904300" cy="10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Plusieurs modèles différents sont réalisés et testés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477225" y="837650"/>
            <a:ext cx="79926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Un modèle simple basé sur l’analyse de la partie textuelle uniquement: 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Modèle “best TF-IDF”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⇒ Accuracy: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0.48</a:t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Des modèles de classification avec les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construites</a:t>
            </a:r>
            <a:endParaRPr i="1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=&gt; Accuracy: GradientBoosting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(0.72)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SVM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(0.68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), Régression Logistique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(0.55)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Random Forest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(0.73)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KNN k=3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(0.65)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Voting Soft / Hard de RF, LR et KNN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(0.77)</a:t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Un modèle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Word2Vec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(utilisant FastTxt pré-entraînée): calcul de la moyenne des vecteurs mots (300 dimensions x 2)  =&gt; ACP à 95% =&gt; meilleur modèle: RF =&gt;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 0.55</a:t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Un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DNN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sur la partie texte avec des couches Embedding /Flatten / Dense (relu, 100) /Dropout (0.5) / Dense (27, softmax) =&gt;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0.82  </a:t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Sur les images un modèle de CNN: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LeNet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=&gt; Accuracy: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0.42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3 modèles de CNN avec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l'apprentissage par transfert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en utilisant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VGG16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=&gt;  Accuracy range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 0.52-0.58</a:t>
            </a:r>
            <a:endParaRPr b="1">
              <a:solidFill>
                <a:srgbClr val="283583"/>
              </a:solidFill>
              <a:highlight>
                <a:srgbClr val="40E5B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661065" y="21887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Modèle DNN texte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142625" y="995475"/>
            <a:ext cx="9480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Cleaning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1317075" y="618000"/>
            <a:ext cx="1434600" cy="831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Concaténation ‘Désignation’ et ‘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Description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’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2927988" y="672225"/>
            <a:ext cx="1806300" cy="1046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Tokenization et création d’une liste de 20k mots (‘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dictionary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’)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4910625" y="1280675"/>
            <a:ext cx="2111100" cy="831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Transformation des 400 premiers mots en index du ‘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dictionary</a:t>
            </a: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’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5893100" y="2393475"/>
            <a:ext cx="2111100" cy="8313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Padding avec des 0 pour les articles avec moins de 400 mots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5756225" y="3328838"/>
            <a:ext cx="1806300" cy="831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Chargement du DataFrame dans le réseau de neurones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4659075" y="4264225"/>
            <a:ext cx="2614200" cy="8313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Couche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Embedding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input dim=20k/length=400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3333500" y="4479900"/>
            <a:ext cx="1189500" cy="61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Couche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Flatten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2058725" y="4264200"/>
            <a:ext cx="1189500" cy="83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Couche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Dense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(relu, 100)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783950" y="4055675"/>
            <a:ext cx="1189500" cy="83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Couche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Dropout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(0.5)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142625" y="3138250"/>
            <a:ext cx="1472700" cy="83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Couche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Dense 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(27, softmax)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758" y="115125"/>
            <a:ext cx="2274879" cy="6156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043" y="747353"/>
            <a:ext cx="2111099" cy="572586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886" y="1934122"/>
            <a:ext cx="2113065" cy="560287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3700" y="2458323"/>
            <a:ext cx="2845887" cy="1489677"/>
          </a:xfrm>
          <a:prstGeom prst="rect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35"/>
          <p:cNvSpPr txBox="1"/>
          <p:nvPr/>
        </p:nvSpPr>
        <p:spPr>
          <a:xfrm>
            <a:off x="84575" y="2016400"/>
            <a:ext cx="2389200" cy="954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optimizer= Adam(lr=0.001),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loss= 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'categorical_crossentropy'</a:t>
            </a:r>
            <a:r>
              <a:rPr b="1" lang="fr-FR" sz="1200">
                <a:solidFill>
                  <a:srgbClr val="A3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metrics=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 'accuracy' </a:t>
            </a:r>
            <a:endParaRPr b="1" sz="12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 with medium confidence"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375" y="1204588"/>
            <a:ext cx="4959012" cy="1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012" y="3047000"/>
            <a:ext cx="2258550" cy="17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455475" y="493225"/>
            <a:ext cx="1641300" cy="126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Générateur de données 'train': charger &amp; augmenter les images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455474" y="3394650"/>
            <a:ext cx="1641300" cy="1046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Générateur de données 'test': charger les images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2333200" y="373300"/>
            <a:ext cx="4675500" cy="831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Construction de modèle d'apprentissage par le transfert avec le modèle de base VGG16 et les couches de classification ci-dessous: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661065" y="303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Modèle  CNN par Transfer Learning avec VGG16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75" y="1910425"/>
            <a:ext cx="551175" cy="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7075" y="1910425"/>
            <a:ext cx="551175" cy="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475" y="2566225"/>
            <a:ext cx="551175" cy="5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7075" y="2566225"/>
            <a:ext cx="551175" cy="55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6"/>
          <p:cNvCxnSpPr>
            <a:stCxn id="300" idx="3"/>
            <a:endCxn id="301" idx="1"/>
          </p:cNvCxnSpPr>
          <p:nvPr/>
        </p:nvCxnSpPr>
        <p:spPr>
          <a:xfrm>
            <a:off x="1006650" y="2186013"/>
            <a:ext cx="5103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1006650" y="2841800"/>
            <a:ext cx="510300" cy="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6"/>
          <p:cNvSpPr txBox="1"/>
          <p:nvPr/>
        </p:nvSpPr>
        <p:spPr>
          <a:xfrm>
            <a:off x="7245150" y="493225"/>
            <a:ext cx="1544100" cy="13236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Compilation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optimizer= 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adam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loss= 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'sparse_ categorical_ crossentropy'</a:t>
            </a:r>
            <a:r>
              <a:rPr b="1" lang="fr-FR" sz="1200">
                <a:solidFill>
                  <a:srgbClr val="A3151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metrics=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 'acc' </a:t>
            </a:r>
            <a:endParaRPr b="1" sz="12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7245150" y="2423575"/>
            <a:ext cx="1544100" cy="15393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Intégration des callbacks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EarlyStoppingPoint </a:t>
            </a:r>
            <a:r>
              <a:rPr i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(monitor = 'val_loss', patience=3, </a:t>
            </a:r>
            <a:endParaRPr i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 = 'min')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ModelCheckPoint</a:t>
            </a:r>
            <a:r>
              <a:rPr b="1" lang="fr-FR" sz="1200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7245150" y="4140075"/>
            <a:ext cx="1544100" cy="615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Model fit en 5 epochs</a:t>
            </a:r>
            <a:endParaRPr b="1" sz="1200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9">
            <a:alphaModFix/>
          </a:blip>
          <a:srcRect b="0" l="0" r="0" t="8583"/>
          <a:stretch/>
        </p:blipFill>
        <p:spPr>
          <a:xfrm>
            <a:off x="2299346" y="2461600"/>
            <a:ext cx="2220979" cy="26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/>
          <p:nvPr/>
        </p:nvSpPr>
        <p:spPr>
          <a:xfrm>
            <a:off x="4500013" y="3778125"/>
            <a:ext cx="284100" cy="1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/>
              <a:t>Architecture du modèle final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477225" y="837650"/>
            <a:ext cx="7992600" cy="4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600"/>
              <a:buFont typeface="Proxima Nova"/>
              <a:buChar char="●"/>
            </a:pPr>
            <a:r>
              <a:rPr b="1" lang="fr-FR" sz="16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Voting classifier </a:t>
            </a:r>
            <a:r>
              <a:rPr lang="fr-FR">
                <a:solidFill>
                  <a:schemeClr val="dk1"/>
                </a:solidFill>
              </a:rPr>
              <a:t>🗳️</a:t>
            </a:r>
            <a:r>
              <a:rPr b="1" lang="fr-FR" sz="16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 sz="16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pondéré par les accuracy des 3 modèle suivants:</a:t>
            </a:r>
            <a:endParaRPr sz="16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0.73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appliqué sur les features créés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■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regex, features images, scoring tfidf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CNN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image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0.58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DNN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texte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0.82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type="title"/>
          </p:nvPr>
        </p:nvSpPr>
        <p:spPr>
          <a:xfrm>
            <a:off x="694624" y="403425"/>
            <a:ext cx="60243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modèles avec les meilleurs accuracy sont votés pour les résultats finaux</a:t>
            </a:r>
            <a:endParaRPr/>
          </a:p>
        </p:txBody>
      </p:sp>
      <p:pic>
        <p:nvPicPr>
          <p:cNvPr id="332" name="Google Shape;332;p39"/>
          <p:cNvPicPr preferRelativeResize="0"/>
          <p:nvPr/>
        </p:nvPicPr>
        <p:blipFill rotWithShape="1">
          <a:blip r:embed="rId3">
            <a:alphaModFix/>
          </a:blip>
          <a:srcRect b="0" l="0" r="0" t="6672"/>
          <a:stretch/>
        </p:blipFill>
        <p:spPr>
          <a:xfrm>
            <a:off x="694625" y="1401750"/>
            <a:ext cx="2433800" cy="35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25" y="1176249"/>
            <a:ext cx="3888938" cy="39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94921" l="0" r="25550" t="0"/>
          <a:stretch/>
        </p:blipFill>
        <p:spPr>
          <a:xfrm>
            <a:off x="1377850" y="1142925"/>
            <a:ext cx="1811925" cy="1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125" y="2149257"/>
            <a:ext cx="3062050" cy="104845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0"/>
          <p:cNvSpPr txBox="1"/>
          <p:nvPr>
            <p:ph type="title"/>
          </p:nvPr>
        </p:nvSpPr>
        <p:spPr>
          <a:xfrm>
            <a:off x="694624" y="403425"/>
            <a:ext cx="60243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des erreurs du modèle (1/2)</a:t>
            </a:r>
            <a:endParaRPr/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/>
          </a:blip>
          <a:srcRect b="0" l="16198" r="0" t="0"/>
          <a:stretch/>
        </p:blipFill>
        <p:spPr>
          <a:xfrm>
            <a:off x="5303650" y="1275375"/>
            <a:ext cx="3481525" cy="75585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1500" y="3379225"/>
            <a:ext cx="3356675" cy="889475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" name="Google Shape;344;p40"/>
          <p:cNvSpPr txBox="1"/>
          <p:nvPr/>
        </p:nvSpPr>
        <p:spPr>
          <a:xfrm>
            <a:off x="-130300" y="1194075"/>
            <a:ext cx="55233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fr-FR" sz="1500">
                <a:latin typeface="Proxima Nova"/>
                <a:ea typeface="Proxima Nova"/>
                <a:cs typeface="Proxima Nova"/>
                <a:sym typeface="Proxima Nova"/>
              </a:rPr>
              <a:t>Afin d’</a:t>
            </a:r>
            <a:r>
              <a:rPr b="1" lang="fr-FR" sz="1500">
                <a:latin typeface="Proxima Nova"/>
                <a:ea typeface="Proxima Nova"/>
                <a:cs typeface="Proxima Nova"/>
                <a:sym typeface="Proxima Nova"/>
              </a:rPr>
              <a:t>identifier les classes générant le plus d’erreur</a:t>
            </a:r>
            <a:r>
              <a:rPr lang="fr-FR" sz="1500">
                <a:latin typeface="Proxima Nova"/>
                <a:ea typeface="Proxima Nova"/>
                <a:cs typeface="Proxima Nova"/>
                <a:sym typeface="Proxima Nova"/>
              </a:rPr>
              <a:t>, nous avons extrait de la </a:t>
            </a:r>
            <a:r>
              <a:rPr b="1" lang="fr-FR" sz="1500">
                <a:latin typeface="Proxima Nova"/>
                <a:ea typeface="Proxima Nova"/>
                <a:cs typeface="Proxima Nova"/>
                <a:sym typeface="Proxima Nova"/>
              </a:rPr>
              <a:t>matrice de confusion</a:t>
            </a:r>
            <a:r>
              <a:rPr lang="fr-FR" sz="15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les </a:t>
            </a:r>
            <a:r>
              <a:rPr b="1" lang="fr-FR" sz="1300">
                <a:latin typeface="Proxima Nova"/>
                <a:ea typeface="Proxima Nova"/>
                <a:cs typeface="Proxima Nova"/>
                <a:sym typeface="Proxima Nova"/>
              </a:rPr>
              <a:t>paires de classe</a:t>
            </a: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 générant le plus d’erreur (en %)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les </a:t>
            </a:r>
            <a:r>
              <a:rPr b="1" lang="fr-FR" sz="1300">
                <a:latin typeface="Proxima Nova"/>
                <a:ea typeface="Proxima Nova"/>
                <a:cs typeface="Proxima Nova"/>
                <a:sym typeface="Proxima Nova"/>
              </a:rPr>
              <a:t>classes réelles </a:t>
            </a: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avec le plus d’articles mal classés (en nb)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les </a:t>
            </a:r>
            <a:r>
              <a:rPr b="1" lang="fr-FR" sz="1300">
                <a:latin typeface="Proxima Nova"/>
                <a:ea typeface="Proxima Nova"/>
                <a:cs typeface="Proxima Nova"/>
                <a:sym typeface="Proxima Nova"/>
              </a:rPr>
              <a:t>classes prédites</a:t>
            </a: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 avec le plus d’articles mal classés (en nb)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fr-FR" sz="1500">
                <a:latin typeface="Proxima Nova"/>
                <a:ea typeface="Proxima Nova"/>
                <a:cs typeface="Proxima Nova"/>
                <a:sym typeface="Proxima Nova"/>
              </a:rPr>
              <a:t>On constate que certaines classes reviennent dans les top 3 / 5 de ces différents classements: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Jouets radio commandés classés en </a:t>
            </a: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Figurines mangas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jouets enfants </a:t>
            </a: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classés en </a:t>
            </a: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 jeux éducatifs enfants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</a:pP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revues d’arts et spectacles Vs roman: livre d’histoire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fr-FR" sz="1500">
                <a:latin typeface="Proxima Nova"/>
                <a:ea typeface="Proxima Nova"/>
                <a:cs typeface="Proxima Nova"/>
                <a:sym typeface="Proxima Nova"/>
              </a:rPr>
              <a:t>Reste à faire:</a:t>
            </a:r>
            <a:r>
              <a:rPr lang="fr-FR" sz="1300">
                <a:latin typeface="Proxima Nova"/>
                <a:ea typeface="Proxima Nova"/>
                <a:cs typeface="Proxima Nova"/>
                <a:sym typeface="Proxima Nova"/>
              </a:rPr>
              <a:t> extraire des exemple d’articles mal classés issus de ces classes.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847300" y="125825"/>
            <a:ext cx="1258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des erreurs du modèle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24674" l="14593" r="12184" t="11829"/>
          <a:stretch/>
        </p:blipFill>
        <p:spPr>
          <a:xfrm>
            <a:off x="2340000" y="882275"/>
            <a:ext cx="2048843" cy="17766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41"/>
          <p:cNvSpPr txBox="1"/>
          <p:nvPr/>
        </p:nvSpPr>
        <p:spPr>
          <a:xfrm>
            <a:off x="2441250" y="2565922"/>
            <a:ext cx="1543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latin typeface="Proxima Nova"/>
                <a:ea typeface="Proxima Nova"/>
                <a:cs typeface="Proxima Nova"/>
                <a:sym typeface="Proxima Nova"/>
              </a:rPr>
              <a:t>1140</a:t>
            </a:r>
            <a:r>
              <a:rPr lang="fr-FR" sz="95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0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FIGURINES</a:t>
            </a:r>
            <a:r>
              <a:rPr lang="fr-FR" sz="85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 MANGAS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4">
            <a:alphaModFix/>
          </a:blip>
          <a:srcRect b="24699" l="13756" r="11882" t="10963"/>
          <a:stretch/>
        </p:blipFill>
        <p:spPr>
          <a:xfrm>
            <a:off x="6480500" y="2761275"/>
            <a:ext cx="2306974" cy="1996049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41"/>
          <p:cNvSpPr txBox="1"/>
          <p:nvPr/>
        </p:nvSpPr>
        <p:spPr>
          <a:xfrm>
            <a:off x="6625600" y="4641500"/>
            <a:ext cx="1671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Proxima Nova"/>
                <a:ea typeface="Proxima Nova"/>
                <a:cs typeface="Proxima Nova"/>
                <a:sym typeface="Proxima Nova"/>
              </a:rPr>
              <a:t>1281 </a:t>
            </a:r>
            <a:r>
              <a:rPr lang="fr-FR" sz="95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JEUX EDUCATIFS ENFANTS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243614" y="2569008"/>
            <a:ext cx="183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100">
                <a:solidFill>
                  <a:srgbClr val="2627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1300</a:t>
            </a:r>
            <a:r>
              <a:rPr lang="fr-FR" sz="1000">
                <a:solidFill>
                  <a:srgbClr val="26273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JOUETS RADIO COMMANDES</a:t>
            </a:r>
            <a:endParaRPr sz="850">
              <a:solidFill>
                <a:srgbClr val="26273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5">
            <a:alphaModFix/>
          </a:blip>
          <a:srcRect b="24926" l="14717" r="11769" t="11468"/>
          <a:stretch/>
        </p:blipFill>
        <p:spPr>
          <a:xfrm>
            <a:off x="4228100" y="2769675"/>
            <a:ext cx="2306974" cy="1996049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1"/>
          <p:cNvSpPr txBox="1"/>
          <p:nvPr/>
        </p:nvSpPr>
        <p:spPr>
          <a:xfrm>
            <a:off x="4742325" y="4641500"/>
            <a:ext cx="146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Proxima Nova"/>
                <a:ea typeface="Proxima Nova"/>
                <a:cs typeface="Proxima Nova"/>
                <a:sym typeface="Proxima Nova"/>
              </a:rPr>
              <a:t>1280</a:t>
            </a:r>
            <a:r>
              <a:rPr lang="fr-FR" sz="95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100">
                <a:solidFill>
                  <a:srgbClr val="262730"/>
                </a:solidFill>
                <a:latin typeface="Courier New"/>
                <a:ea typeface="Courier New"/>
                <a:cs typeface="Courier New"/>
                <a:sym typeface="Courier New"/>
              </a:rPr>
              <a:t>JOUETS ENFANTS</a:t>
            </a:r>
            <a:endParaRPr sz="950">
              <a:solidFill>
                <a:srgbClr val="26273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6">
            <a:alphaModFix/>
          </a:blip>
          <a:srcRect b="23729" l="14039" r="11561" t="10717"/>
          <a:stretch/>
        </p:blipFill>
        <p:spPr>
          <a:xfrm>
            <a:off x="237600" y="882276"/>
            <a:ext cx="1993882" cy="1756649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41"/>
          <p:cNvSpPr txBox="1"/>
          <p:nvPr/>
        </p:nvSpPr>
        <p:spPr>
          <a:xfrm>
            <a:off x="5144275" y="300175"/>
            <a:ext cx="364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Attention</a:t>
            </a: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 exemples présentés ici sont des extraits aléatoires (le statut bien ou mal classé n’est pas pris en compte).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41"/>
          <p:cNvSpPr txBox="1"/>
          <p:nvPr/>
        </p:nvSpPr>
        <p:spPr>
          <a:xfrm>
            <a:off x="4447975" y="1130675"/>
            <a:ext cx="3643200" cy="11853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 constate que les classes ci-contre possède des articles pouvant être classés dans d’autres catégorie: mugs, t-shirts, boucles d’oreilles, écran, outils… ce qui peut induire le modèle en erreur.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341550" y="3664150"/>
            <a:ext cx="3643200" cy="985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 constate  que les deux classes ont des typologies d’articles très similaires, ce qui rend le classement très difficile (même pour un humain).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369" name="Google Shape;3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2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Perspectives</a:t>
            </a:r>
            <a:endParaRPr/>
          </a:p>
        </p:txBody>
      </p:sp>
      <p:sp>
        <p:nvSpPr>
          <p:cNvPr id="377" name="Google Shape;377;p43"/>
          <p:cNvSpPr txBox="1"/>
          <p:nvPr/>
        </p:nvSpPr>
        <p:spPr>
          <a:xfrm>
            <a:off x="653725" y="837650"/>
            <a:ext cx="6904800" cy="25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Qu'est-ce qu'on aurait pu faire si on avait 3 mois de plus?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Top 1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dans la classement challenge </a:t>
            </a:r>
            <a:r>
              <a:rPr lang="fr-FR">
                <a:solidFill>
                  <a:schemeClr val="dk1"/>
                </a:solidFill>
              </a:rPr>
              <a:t>🙂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Ajustement des images par classe pour une meilleur base initiale (e.g. cadrage en enlevant des parties blanches, noirs, etc.)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Affinage de l'algorithme de voting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 poussée des erreurs de classification et des probabilités de prédictions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Création de features et amélioration des modèle en réponse à cette analyse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Exploration d’autres modèles (RNN…)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➔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Traduction des mots en langues étrangères ?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Conclusion </a:t>
            </a:r>
            <a:r>
              <a:rPr b="0" lang="fr-F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🎉🎉🎉</a:t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500" y="908725"/>
            <a:ext cx="3767050" cy="32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/>
          <p:nvPr/>
        </p:nvSpPr>
        <p:spPr>
          <a:xfrm>
            <a:off x="2088025" y="3843978"/>
            <a:ext cx="3767100" cy="307800"/>
          </a:xfrm>
          <a:prstGeom prst="rect">
            <a:avLst/>
          </a:prstGeom>
          <a:noFill/>
          <a:ln cap="flat" cmpd="sng" w="114300">
            <a:solidFill>
              <a:srgbClr val="40E5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6542400" y="3579400"/>
            <a:ext cx="1352700" cy="955800"/>
          </a:xfrm>
          <a:prstGeom prst="rect">
            <a:avLst/>
          </a:prstGeom>
          <a:solidFill>
            <a:srgbClr val="40E5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091158"/>
                </a:solidFill>
                <a:latin typeface="Proxima Nova"/>
                <a:ea typeface="Proxima Nova"/>
                <a:cs typeface="Proxima Nova"/>
                <a:sym typeface="Proxima Nova"/>
              </a:rPr>
              <a:t>Top 15 sur 72 participants</a:t>
            </a:r>
            <a:endParaRPr b="1" sz="1500">
              <a:solidFill>
                <a:srgbClr val="09115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1254173" y="1959372"/>
            <a:ext cx="6635653" cy="1231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000"/>
              <a:t>Démo</a:t>
            </a:r>
            <a:endParaRPr/>
          </a:p>
        </p:txBody>
      </p:sp>
      <p:pic>
        <p:nvPicPr>
          <p:cNvPr id="394" name="Google Shape;3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31" y="4251960"/>
            <a:ext cx="1705990" cy="89789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395" name="Google Shape;3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450449">
            <a:off x="240364" y="476107"/>
            <a:ext cx="774710" cy="77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7120" y="2839514"/>
            <a:ext cx="1645412" cy="164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1254173" y="1959372"/>
            <a:ext cx="66357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3000"/>
              <a:t>Questions</a:t>
            </a:r>
            <a:r>
              <a:rPr lang="fr-FR"/>
              <a:t> ?</a:t>
            </a:r>
            <a:endParaRPr/>
          </a:p>
        </p:txBody>
      </p:sp>
      <p:pic>
        <p:nvPicPr>
          <p:cNvPr id="403" name="Google Shape;40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31" y="4251960"/>
            <a:ext cx="1705990" cy="89789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0"/>
              </a:srgbClr>
            </a:outerShdw>
          </a:effectLst>
        </p:spPr>
      </p:pic>
      <p:pic>
        <p:nvPicPr>
          <p:cNvPr id="404" name="Google Shape;40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450437">
            <a:off x="240366" y="476108"/>
            <a:ext cx="774709" cy="77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7120" y="2839514"/>
            <a:ext cx="1645410" cy="164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653725" y="438225"/>
            <a:ext cx="74502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 problème fondamental pour tout le commerce électronique: </a:t>
            </a:r>
            <a:r>
              <a:rPr i="1" lang="fr-FR"/>
              <a:t>la</a:t>
            </a:r>
            <a:r>
              <a:rPr lang="fr-FR"/>
              <a:t> </a:t>
            </a:r>
            <a:r>
              <a:rPr i="1" lang="fr-FR"/>
              <a:t>classification des produits</a:t>
            </a:r>
            <a:endParaRPr i="1"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1071750" y="1260525"/>
            <a:ext cx="70005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700"/>
              <a:buFont typeface="Proxima Nova"/>
              <a:buChar char="●"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La mise en catalogue de produits selon des données différentes (textes et images) est important pour les e-commerces puisque cela permet de réaliser des applications diverses telles que la recommandation de produits et la recherche personnalisée.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700"/>
              <a:buFont typeface="Proxima Nova"/>
              <a:buChar char="●"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Il s’agit alors de prédire le code type des produits sachant: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700"/>
              <a:buFont typeface="Proxima Nova"/>
              <a:buChar char="○"/>
            </a:pPr>
            <a:r>
              <a:rPr b="1" lang="fr-FR" sz="1700">
                <a:solidFill>
                  <a:srgbClr val="40E5BF"/>
                </a:solidFill>
                <a:latin typeface="Proxima Nova"/>
                <a:ea typeface="Proxima Nova"/>
                <a:cs typeface="Proxima Nova"/>
                <a:sym typeface="Proxima Nova"/>
              </a:rPr>
              <a:t>des données textuelles (désignation et description des produits) </a:t>
            </a:r>
            <a:endParaRPr b="1" sz="1700">
              <a:solidFill>
                <a:srgbClr val="40E5B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700"/>
              <a:buFont typeface="Proxima Nova"/>
              <a:buChar char="○"/>
            </a:pPr>
            <a:r>
              <a:rPr b="1" lang="fr-FR" sz="1700">
                <a:solidFill>
                  <a:srgbClr val="40E5BF"/>
                </a:solidFill>
                <a:latin typeface="Proxima Nova"/>
                <a:ea typeface="Proxima Nova"/>
                <a:cs typeface="Proxima Nova"/>
                <a:sym typeface="Proxima Nova"/>
              </a:rPr>
              <a:t>des données images (image du produit)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Une base de données de taille importante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868" y="3419405"/>
            <a:ext cx="1819075" cy="15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477225" y="837650"/>
            <a:ext cx="68697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99K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listes de produits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au format CSV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, publié par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Rakuten France ,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y compris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le train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 (84 916)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et l'ensemble de test </a:t>
            </a:r>
            <a:r>
              <a:rPr b="1" lang="fr-FR">
                <a:solidFill>
                  <a:srgbClr val="283583"/>
                </a:solidFill>
                <a:highlight>
                  <a:srgbClr val="40E5BF"/>
                </a:highlight>
                <a:latin typeface="Proxima Nova"/>
                <a:ea typeface="Proxima Nova"/>
                <a:cs typeface="Proxima Nova"/>
                <a:sym typeface="Proxima Nova"/>
              </a:rPr>
              <a:t>(13 812)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. L'ensemble de données se compose de 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désignations de produits, de descriptions de produits (seulement pour 65% des articles), d'images de produits et de leur code de type de produit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correspondant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i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X_train.csv: fichier d'entrée d'entraînement</a:t>
            </a:r>
            <a:endParaRPr i="1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i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Y_train.csv: fichier de sortie d'entraînement</a:t>
            </a:r>
            <a:endParaRPr i="1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○"/>
            </a:pPr>
            <a:r>
              <a:rPr i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X_test.csv: fichier d'entrée de test</a:t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583"/>
              </a:buClr>
              <a:buSzPts val="1400"/>
              <a:buFont typeface="Proxima Nova"/>
              <a:buChar char="●"/>
            </a:pP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images.zip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est aussi fourni contenant toutes les images de test et train en format .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jpeg</a:t>
            </a:r>
            <a:r>
              <a:rPr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fr-FR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500 x 500)</a:t>
            </a:r>
            <a:endParaRPr b="1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5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653736" y="4382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PLAN</a:t>
            </a:r>
            <a:endParaRPr i="1"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6704" y="3602736"/>
            <a:ext cx="1283345" cy="1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1321375" y="1092775"/>
            <a:ext cx="6099900" cy="29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1) Présentation de la problématique et des données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2) Dataviz</a:t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3) Préparation des données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4) Modèles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5) Modèle final 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283583"/>
                </a:solidFill>
                <a:latin typeface="Proxima Nova"/>
                <a:ea typeface="Proxima Nova"/>
                <a:cs typeface="Proxima Nova"/>
                <a:sym typeface="Proxima Nova"/>
              </a:rPr>
              <a:t>6) Bilan</a:t>
            </a:r>
            <a:endParaRPr sz="1700">
              <a:solidFill>
                <a:srgbClr val="28358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27 classes de produits au total, avec le plus d'articles dans la classe 2583 (Piscine &amp; Accessoire) 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125"/>
            <a:ext cx="9144001" cy="30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Identification des mots clés par classe</a:t>
            </a:r>
            <a:endParaRPr/>
          </a:p>
        </p:txBody>
      </p:sp>
      <p:cxnSp>
        <p:nvCxnSpPr>
          <p:cNvPr id="185" name="Google Shape;185;p27"/>
          <p:cNvCxnSpPr/>
          <p:nvPr/>
        </p:nvCxnSpPr>
        <p:spPr>
          <a:xfrm>
            <a:off x="4046050" y="1030675"/>
            <a:ext cx="26100" cy="37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7"/>
          <p:cNvCxnSpPr>
            <a:stCxn id="187" idx="0"/>
          </p:cNvCxnSpPr>
          <p:nvPr/>
        </p:nvCxnSpPr>
        <p:spPr>
          <a:xfrm rot="10800000">
            <a:off x="828582" y="2748895"/>
            <a:ext cx="620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7"/>
          <p:cNvSpPr txBox="1"/>
          <p:nvPr/>
        </p:nvSpPr>
        <p:spPr>
          <a:xfrm>
            <a:off x="724250" y="711225"/>
            <a:ext cx="25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Livres/Magazines (classe# 2403)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189875" y="2832800"/>
            <a:ext cx="235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Fourniture bureau (classe# 2522)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828800" y="2832800"/>
            <a:ext cx="252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Equipement bébé (classe# 1320)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189875" y="711225"/>
            <a:ext cx="235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Textile maison (classe# 1920)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7"/>
          <p:cNvSpPr/>
          <p:nvPr/>
        </p:nvSpPr>
        <p:spPr>
          <a:xfrm rot="-2911330">
            <a:off x="7043456" y="2580103"/>
            <a:ext cx="1035888" cy="1659004"/>
          </a:xfrm>
          <a:prstGeom prst="triangle">
            <a:avLst>
              <a:gd fmla="val 63698" name="adj"/>
            </a:avLst>
          </a:prstGeom>
          <a:solidFill>
            <a:srgbClr val="CAE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7635125" y="3428025"/>
            <a:ext cx="1352700" cy="955800"/>
          </a:xfrm>
          <a:prstGeom prst="rect">
            <a:avLst/>
          </a:prstGeom>
          <a:solidFill>
            <a:srgbClr val="CAE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091158"/>
                </a:solidFill>
                <a:latin typeface="Proxima Nova"/>
                <a:ea typeface="Proxima Nova"/>
                <a:cs typeface="Proxima Nova"/>
                <a:sym typeface="Proxima Nova"/>
              </a:rPr>
              <a:t>4 exemples sur un total de </a:t>
            </a:r>
            <a:r>
              <a:rPr b="1" lang="fr-FR" sz="1500">
                <a:solidFill>
                  <a:srgbClr val="091158"/>
                </a:solidFill>
                <a:latin typeface="Proxima Nova"/>
                <a:ea typeface="Proxima Nova"/>
                <a:cs typeface="Proxima Nova"/>
                <a:sym typeface="Proxima Nova"/>
              </a:rPr>
              <a:t>27 classes d'articles</a:t>
            </a:r>
            <a:endParaRPr b="1" sz="1500">
              <a:solidFill>
                <a:srgbClr val="09115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4888" l="4888" r="0" t="0"/>
          <a:stretch/>
        </p:blipFill>
        <p:spPr>
          <a:xfrm>
            <a:off x="815700" y="988725"/>
            <a:ext cx="3112625" cy="1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4979" l="4187" r="0" t="0"/>
          <a:stretch/>
        </p:blipFill>
        <p:spPr>
          <a:xfrm>
            <a:off x="4324150" y="1020825"/>
            <a:ext cx="3075926" cy="1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6559" l="4379" r="0" t="0"/>
          <a:stretch/>
        </p:blipFill>
        <p:spPr>
          <a:xfrm>
            <a:off x="824575" y="3154050"/>
            <a:ext cx="3075926" cy="15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6">
            <a:alphaModFix/>
          </a:blip>
          <a:srcRect b="6270" l="4680" r="0" t="0"/>
          <a:stretch/>
        </p:blipFill>
        <p:spPr>
          <a:xfrm>
            <a:off x="4363425" y="3199675"/>
            <a:ext cx="2966900" cy="15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Identification des mots les plus présents dans la désignation et description des produits pour une classe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0" y="1175675"/>
            <a:ext cx="8490787" cy="33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724250" y="1016025"/>
            <a:ext cx="273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Maison: cuisine. mobilier</a:t>
            </a: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fr-FR" sz="1100">
                <a:latin typeface="Proxima Nova"/>
                <a:ea typeface="Proxima Nova"/>
                <a:cs typeface="Proxima Nova"/>
                <a:sym typeface="Proxima Nova"/>
              </a:rPr>
              <a:t>classe# 1560</a:t>
            </a: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694615" y="403425"/>
            <a:ext cx="66357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Inspection des images par classe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50" y="1072550"/>
            <a:ext cx="2348600" cy="161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9"/>
          <p:cNvCxnSpPr/>
          <p:nvPr/>
        </p:nvCxnSpPr>
        <p:spPr>
          <a:xfrm>
            <a:off x="4046050" y="1030675"/>
            <a:ext cx="26100" cy="37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9"/>
          <p:cNvCxnSpPr/>
          <p:nvPr/>
        </p:nvCxnSpPr>
        <p:spPr>
          <a:xfrm rot="10800000">
            <a:off x="828600" y="2748975"/>
            <a:ext cx="59073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9"/>
          <p:cNvSpPr txBox="1"/>
          <p:nvPr/>
        </p:nvSpPr>
        <p:spPr>
          <a:xfrm>
            <a:off x="724250" y="711225"/>
            <a:ext cx="244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Livres/Magazines (classe# 2403)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4189875" y="2832800"/>
            <a:ext cx="244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Furniture bureau </a:t>
            </a: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(classe# 2522)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828800" y="2832800"/>
            <a:ext cx="26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Equipement bébé</a:t>
            </a: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 (classe# 1320)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189875" y="711225"/>
            <a:ext cx="23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Textile maison</a:t>
            </a:r>
            <a:r>
              <a:rPr lang="fr-FR" sz="1100">
                <a:latin typeface="Proxima Nova"/>
                <a:ea typeface="Proxima Nova"/>
                <a:cs typeface="Proxima Nova"/>
                <a:sym typeface="Proxima Nova"/>
              </a:rPr>
              <a:t> (classe# 1920)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700" y="1072550"/>
            <a:ext cx="2348600" cy="161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750" y="3249675"/>
            <a:ext cx="2283200" cy="156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700" y="3260125"/>
            <a:ext cx="2283200" cy="156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/>
          <p:nvPr/>
        </p:nvSpPr>
        <p:spPr>
          <a:xfrm rot="-2911330">
            <a:off x="6738656" y="2580103"/>
            <a:ext cx="1035888" cy="1659004"/>
          </a:xfrm>
          <a:prstGeom prst="triangle">
            <a:avLst>
              <a:gd fmla="val 63698" name="adj"/>
            </a:avLst>
          </a:prstGeom>
          <a:solidFill>
            <a:srgbClr val="CAE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7330325" y="3428025"/>
            <a:ext cx="1352700" cy="955800"/>
          </a:xfrm>
          <a:prstGeom prst="rect">
            <a:avLst/>
          </a:prstGeom>
          <a:solidFill>
            <a:srgbClr val="CAE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1500">
                <a:solidFill>
                  <a:srgbClr val="091158"/>
                </a:solidFill>
                <a:latin typeface="Proxima Nova"/>
                <a:ea typeface="Proxima Nova"/>
                <a:cs typeface="Proxima Nova"/>
                <a:sym typeface="Proxima Nova"/>
              </a:rPr>
              <a:t>4 exemples sur un total de 27 classes d'articles</a:t>
            </a:r>
            <a:endParaRPr b="1" sz="1500">
              <a:solidFill>
                <a:srgbClr val="09115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